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35" r:id="rId4"/>
  </p:sldMasterIdLst>
  <p:notesMasterIdLst>
    <p:notesMasterId r:id="rId18"/>
  </p:notesMasterIdLst>
  <p:handoutMasterIdLst>
    <p:handoutMasterId r:id="rId19"/>
  </p:handoutMasterIdLst>
  <p:sldIdLst>
    <p:sldId id="264" r:id="rId5"/>
    <p:sldId id="323" r:id="rId6"/>
    <p:sldId id="294" r:id="rId7"/>
    <p:sldId id="335" r:id="rId8"/>
    <p:sldId id="332" r:id="rId9"/>
    <p:sldId id="334" r:id="rId10"/>
    <p:sldId id="296" r:id="rId11"/>
    <p:sldId id="333" r:id="rId12"/>
    <p:sldId id="330" r:id="rId13"/>
    <p:sldId id="336" r:id="rId14"/>
    <p:sldId id="337" r:id="rId15"/>
    <p:sldId id="338" r:id="rId16"/>
    <p:sldId id="33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277BC8CD-D372-E64C-AC24-CC293C2274ED}">
          <p14:sldIdLst>
            <p14:sldId id="264"/>
          </p14:sldIdLst>
        </p14:section>
        <p14:section name="Content Slides" id="{E55EE8F5-757D-F043-B4AC-B3149886FF7C}">
          <p14:sldIdLst>
            <p14:sldId id="323"/>
            <p14:sldId id="294"/>
            <p14:sldId id="335"/>
            <p14:sldId id="332"/>
            <p14:sldId id="334"/>
            <p14:sldId id="296"/>
            <p14:sldId id="333"/>
            <p14:sldId id="330"/>
            <p14:sldId id="336"/>
            <p14:sldId id="337"/>
            <p14:sldId id="338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9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e, Claire (TR Marketing)" initials="DC(M" lastIdx="1" clrIdx="0">
    <p:extLst>
      <p:ext uri="{19B8F6BF-5375-455C-9EA6-DF929625EA0E}">
        <p15:presenceInfo xmlns:p15="http://schemas.microsoft.com/office/powerpoint/2012/main" userId="S::Claire.Dine@thomsonreuters.com::70544575-219b-4356-bf64-bb335297b07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400"/>
    <a:srgbClr val="77A22D"/>
    <a:srgbClr val="387C2B"/>
    <a:srgbClr val="DC0A0A"/>
    <a:srgbClr val="A00000"/>
    <a:srgbClr val="6E3AB7"/>
    <a:srgbClr val="621F95"/>
    <a:srgbClr val="631F95"/>
    <a:srgbClr val="0099C4"/>
    <a:srgbClr val="005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E82749-08E2-421E-B9CD-98EDD81F437A}" v="39" dt="2022-07-05T08:46:39.7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3349" autoAdjust="0"/>
  </p:normalViewPr>
  <p:slideViewPr>
    <p:cSldViewPr snapToGrid="0">
      <p:cViewPr varScale="1">
        <p:scale>
          <a:sx n="62" d="100"/>
          <a:sy n="62" d="100"/>
        </p:scale>
        <p:origin x="2436" y="54"/>
      </p:cViewPr>
      <p:guideLst>
        <p:guide orient="horz" pos="2160"/>
        <p:guide pos="3840"/>
        <p:guide orient="horz"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CF200-366C-7945-B17E-8F9BCA8CCEA0}" type="datetimeFigureOut">
              <a:rPr lang="en-US" smtClean="0">
                <a:latin typeface="Arial" panose="020B0604020202020204" pitchFamily="34" charset="0"/>
              </a:rPr>
              <a:pPr/>
              <a:t>8/3/2022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E71F0-BF95-784A-BFE2-E5A55BE95A82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933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263873A-69C9-704E-BAD8-1E2DEE3691AB}" type="datetimeFigureOut">
              <a:rPr lang="en-US" smtClean="0"/>
              <a:pPr/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503FDD3-146F-A846-9B4B-E8300F35F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90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3FDD3-146F-A846-9B4B-E8300F35F5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04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">
              <a:lnSpc>
                <a:spcPct val="107000"/>
              </a:lnSpc>
              <a:spcAft>
                <a:spcPts val="800"/>
              </a:spcAft>
            </a:pP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3FDD3-146F-A846-9B4B-E8300F35F59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52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3FDD3-146F-A846-9B4B-E8300F35F59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47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3FDD3-146F-A846-9B4B-E8300F35F59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18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3FDD3-146F-A846-9B4B-E8300F35F59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7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03FDD3-146F-A846-9B4B-E8300F35F59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75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1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12192000" cy="589214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161" y="252621"/>
            <a:ext cx="10294442" cy="122102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160" y="1748584"/>
            <a:ext cx="10294443" cy="17526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9C58E2-9F31-1948-A423-BB51BBDE4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569" y="6039661"/>
            <a:ext cx="3002743" cy="90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10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Thomson Reuters PowerPoint Template Quick Reference Guide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573" y="1829102"/>
            <a:ext cx="10296031" cy="1692275"/>
          </a:xfrm>
        </p:spPr>
        <p:txBody>
          <a:bodyPr anchor="t">
            <a:noAutofit/>
          </a:bodyPr>
          <a:lstStyle>
            <a:lvl1pPr algn="l">
              <a:defRPr sz="3600" b="0" i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87C292-06BB-1E44-BF6D-299BEB63A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16559" y="6325742"/>
            <a:ext cx="1992830" cy="60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32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21" userDrawn="1">
          <p15:clr>
            <a:srgbClr val="C35E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Thomson Reuters PowerPoint Template Quick Reference Guide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573" y="1829100"/>
            <a:ext cx="9142816" cy="2286000"/>
          </a:xfrm>
        </p:spPr>
        <p:txBody>
          <a:bodyPr anchor="t">
            <a:noAutofit/>
          </a:bodyPr>
          <a:lstStyle>
            <a:lvl1pPr algn="l">
              <a:defRPr sz="3600" b="0" i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A95709-B19F-0F42-89EE-3797B0DFA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16559" y="6325742"/>
            <a:ext cx="1992830" cy="602106"/>
          </a:xfrm>
          <a:prstGeom prst="rect">
            <a:avLst/>
          </a:prstGeom>
        </p:spPr>
      </p:pic>
      <p:pic>
        <p:nvPicPr>
          <p:cNvPr id="10" name="Picture 9" descr="A close up of a light in the dark&#10;&#10;Description automatically generated">
            <a:extLst>
              <a:ext uri="{FF2B5EF4-FFF2-40B4-BE49-F238E27FC236}">
                <a16:creationId xmlns:a16="http://schemas.microsoft.com/office/drawing/2014/main" id="{581EB5C0-EB23-A849-BBEB-FBB70110B3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000"/>
                    </a14:imgEffect>
                    <a14:imgEffect>
                      <a14:saturation sat="400000"/>
                    </a14:imgEffect>
                    <a14:imgEffect>
                      <a14:brightnessContrast bright="-4000"/>
                    </a14:imgEffect>
                  </a14:imgLayer>
                </a14:imgProps>
              </a:ext>
            </a:extLst>
          </a:blip>
          <a:srcRect l="37277" t="1" r="9212" b="46605"/>
          <a:stretch/>
        </p:blipFill>
        <p:spPr>
          <a:xfrm flipV="1">
            <a:off x="3734772" y="0"/>
            <a:ext cx="8457228" cy="562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40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21" userDrawn="1">
          <p15:clr>
            <a:srgbClr val="C35E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Thomson Reuters PowerPoint Template Quick Reference Guide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573" y="1829100"/>
            <a:ext cx="9142817" cy="2286000"/>
          </a:xfrm>
        </p:spPr>
        <p:txBody>
          <a:bodyPr anchor="t">
            <a:noAutofit/>
          </a:bodyPr>
          <a:lstStyle>
            <a:lvl1pPr algn="l">
              <a:defRPr sz="3600" b="0" i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DDD930-C5B1-6D49-A849-AD69902D7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5000"/>
          </a:blip>
          <a:stretch>
            <a:fillRect/>
          </a:stretch>
        </p:blipFill>
        <p:spPr>
          <a:xfrm>
            <a:off x="2024398" y="0"/>
            <a:ext cx="10167603" cy="60659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9E788E-FD2A-E04B-9E53-B555817D6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016559" y="6325742"/>
            <a:ext cx="1992830" cy="60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99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21" userDrawn="1">
          <p15:clr>
            <a:srgbClr val="C35E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Thomson Reuters PowerPoint Template Quick Reference Guide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338952" y="1054849"/>
            <a:ext cx="5483065" cy="5212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61" y="1054849"/>
            <a:ext cx="5483065" cy="5212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1040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Thomson Reuters PowerPoint Template Quick Reference Guide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338952" y="1397000"/>
            <a:ext cx="5483066" cy="486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61" y="1397000"/>
            <a:ext cx="5483065" cy="486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1572" y="723900"/>
            <a:ext cx="11450445" cy="266700"/>
          </a:xfrm>
        </p:spPr>
        <p:txBody>
          <a:bodyPr>
            <a:noAutofit/>
          </a:bodyPr>
          <a:lstStyle>
            <a:lvl1pPr marL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5499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24" userDrawn="1">
          <p15:clr>
            <a:srgbClr val="C35E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956CD4-51F4-C54E-B9F0-2E4D502A8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9175" y="1143000"/>
            <a:ext cx="0" cy="5030788"/>
          </a:xfrm>
          <a:prstGeom prst="line">
            <a:avLst/>
          </a:prstGeom>
          <a:ln w="127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DCAD76-575E-CC47-A218-42275CC07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371574" y="3656013"/>
            <a:ext cx="11449015" cy="0"/>
          </a:xfrm>
          <a:prstGeom prst="line">
            <a:avLst/>
          </a:prstGeom>
          <a:ln w="127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Thomson Reuters PowerPoint Template Quick Reference Guide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5"/>
          </p:nvPr>
        </p:nvSpPr>
        <p:spPr>
          <a:xfrm>
            <a:off x="6338952" y="3841115"/>
            <a:ext cx="5483065" cy="242316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338952" y="1108660"/>
            <a:ext cx="5483065" cy="242316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4"/>
          </p:nvPr>
        </p:nvSpPr>
        <p:spPr>
          <a:xfrm>
            <a:off x="371572" y="3841115"/>
            <a:ext cx="5483065" cy="242316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572" y="1108660"/>
            <a:ext cx="5483065" cy="242316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6249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6096000" y="1485900"/>
            <a:ext cx="3175" cy="4687888"/>
          </a:xfrm>
          <a:prstGeom prst="line">
            <a:avLst/>
          </a:prstGeom>
          <a:ln w="127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373002" y="3809692"/>
            <a:ext cx="11449015" cy="0"/>
          </a:xfrm>
          <a:prstGeom prst="line">
            <a:avLst/>
          </a:prstGeom>
          <a:ln w="12700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Thomson Reuters PowerPoint Template Quick Reference Guide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8"/>
          </p:nvPr>
        </p:nvSpPr>
        <p:spPr>
          <a:xfrm>
            <a:off x="6338952" y="4014990"/>
            <a:ext cx="5483065" cy="224928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338952" y="1426159"/>
            <a:ext cx="5483065" cy="2249424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371572" y="4014990"/>
            <a:ext cx="5483065" cy="2249286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572" y="1426159"/>
            <a:ext cx="5483065" cy="2249424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1572" y="723900"/>
            <a:ext cx="11450445" cy="266700"/>
          </a:xfrm>
        </p:spPr>
        <p:txBody>
          <a:bodyPr>
            <a:noAutofit/>
          </a:bodyPr>
          <a:lstStyle>
            <a:lvl1pPr marL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4755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24" userDrawn="1">
          <p15:clr>
            <a:srgbClr val="C35E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Thomson Reuters PowerPoint Template Quick Reference Guide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8306376" y="1108660"/>
            <a:ext cx="3515641" cy="5155615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338974" y="1108660"/>
            <a:ext cx="3515641" cy="5155615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371572" y="1108660"/>
            <a:ext cx="3515641" cy="5155615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691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Thomson Reuters PowerPoint Template Quick Reference Guide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8306376" y="2109327"/>
            <a:ext cx="3515641" cy="4154947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4338974" y="2109327"/>
            <a:ext cx="3515641" cy="4154947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371572" y="2109327"/>
            <a:ext cx="3515641" cy="4154947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defRPr sz="1400" b="1"/>
            </a:lvl1pPr>
            <a:lvl2pPr marL="0" indent="0">
              <a:spcAft>
                <a:spcPts val="600"/>
              </a:spcAft>
              <a:buFontTx/>
              <a:buNone/>
              <a:defRPr sz="1400"/>
            </a:lvl2pPr>
            <a:lvl3pPr marL="225425" indent="-225425">
              <a:spcAft>
                <a:spcPts val="600"/>
              </a:spcAft>
              <a:tabLst/>
              <a:defRPr sz="1400"/>
            </a:lvl3pPr>
            <a:lvl4pPr marL="457200" indent="-227013">
              <a:spcAft>
                <a:spcPts val="600"/>
              </a:spcAft>
              <a:defRPr sz="1400"/>
            </a:lvl4pPr>
            <a:lvl5pPr marL="688975" indent="-228600"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73161" y="1054849"/>
            <a:ext cx="11448856" cy="917789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0568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Thomson Reuters PowerPoint Template Quick Reference Guide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086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1a Ink-Sav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160" y="1748584"/>
            <a:ext cx="10294443" cy="17526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161" y="252621"/>
            <a:ext cx="10294443" cy="122102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788306-22DA-D648-BC06-F854F221B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559" y="6325743"/>
            <a:ext cx="1992830" cy="60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6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Thomson Reuters PowerPoint Template Quick Reference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7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7BB43B-D274-6C49-B0C5-A0667120CA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951" y="601886"/>
            <a:ext cx="10601323" cy="850396"/>
          </a:xfrm>
          <a:prstGeom prst="rect">
            <a:avLst/>
          </a:prstGeom>
        </p:spPr>
        <p:txBody>
          <a:bodyPr anchor="t"/>
          <a:lstStyle>
            <a:lvl1pPr algn="l">
              <a:defRPr sz="3200" b="0" i="0">
                <a:solidFill>
                  <a:srgbClr val="4D4D4D"/>
                </a:solidFill>
                <a:latin typeface="Knowledge2017" panose="020B0506000000020004" pitchFamily="34" charset="0"/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32ADC9-23A5-BA48-8DAF-0AD88F7A4849}"/>
              </a:ext>
            </a:extLst>
          </p:cNvPr>
          <p:cNvCxnSpPr>
            <a:cxnSpLocks noChangeAspect="1"/>
          </p:cNvCxnSpPr>
          <p:nvPr userDrawn="1"/>
        </p:nvCxnSpPr>
        <p:spPr>
          <a:xfrm>
            <a:off x="742951" y="1698983"/>
            <a:ext cx="10601324" cy="0"/>
          </a:xfrm>
          <a:prstGeom prst="line">
            <a:avLst/>
          </a:prstGeom>
          <a:ln w="1270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F49CCC3-E37D-9648-9156-9317BFE03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2097088"/>
            <a:ext cx="10601325" cy="353695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4D4D4D"/>
                </a:solidFill>
                <a:latin typeface="Knowledge2017" panose="020B05060000000200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4D4D4D"/>
                </a:solidFill>
                <a:latin typeface="Knowledge2017 Medium" charset="0"/>
                <a:ea typeface="Knowledge2017 Medium" charset="0"/>
                <a:cs typeface="Knowledge2017 Medium" charset="0"/>
              </a:rPr>
              <a:t>Body subtitle </a:t>
            </a:r>
          </a:p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Body copy lorem ipsum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Curabitur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vestibulum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sapien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est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,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interdum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molestie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urna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luctus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et.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Aenean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eget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augue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eu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diam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interdum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luctus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in a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erat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. Duis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tincidunt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at libero vitae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sagittis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.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Suspendisse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facilisis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non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tellus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ornare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convallis.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Suspendisse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volutpat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erat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justo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, et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auctor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arcu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fermentum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luctus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.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Proin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blandit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iaculis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lacus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, id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eleifend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eros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condimentum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vel. Duis semper convallis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neque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, ac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lobortis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nisi maximus vel.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Aenean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consequat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mollis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tempor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.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Donec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et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lectus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pretium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,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congue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enim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nec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, vestibulum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purus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.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Vivamus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vitae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mollis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metus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. Integer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elementum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tortor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risus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, in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interdum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neque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vulputate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rutrum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.</a:t>
            </a:r>
          </a:p>
          <a:p>
            <a:pPr>
              <a:lnSpc>
                <a:spcPts val="2200"/>
              </a:lnSpc>
            </a:pPr>
            <a:endParaRPr lang="en-US" sz="1400" dirty="0">
              <a:solidFill>
                <a:srgbClr val="4D4D4D"/>
              </a:solidFill>
              <a:latin typeface="Knowledge2017 Light" charset="0"/>
              <a:ea typeface="Knowledge2017 Light" charset="0"/>
              <a:cs typeface="Knowledge2017 Light" charset="0"/>
            </a:endParaRPr>
          </a:p>
          <a:p>
            <a:pPr>
              <a:lnSpc>
                <a:spcPts val="2200"/>
              </a:lnSpc>
            </a:pP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Morbi vitae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porttitor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augue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,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nec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suscipit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mi. Nunc vitae lacinia dui.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Proin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porttitor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odio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id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risus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finibus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tincidunt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.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Donec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mi ante,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laoreet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et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tellus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gravida,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facilisis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dignissim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enim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.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Proin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euismod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vestibulum lorem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nec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tempus.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Nullam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ac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viverra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odio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. Morbi sit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amet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nisl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imperdiet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,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euismod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lectus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 in, tempus </a:t>
            </a:r>
            <a:r>
              <a:rPr lang="en-US" sz="1400" dirty="0" err="1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urna</a:t>
            </a:r>
            <a:r>
              <a:rPr lang="en-US" sz="1400" dirty="0">
                <a:solidFill>
                  <a:srgbClr val="4D4D4D"/>
                </a:solidFill>
                <a:latin typeface="Knowledge2017 Light" charset="0"/>
                <a:ea typeface="Knowledge2017 Light" charset="0"/>
                <a:cs typeface="Knowledge2017 Light" charset="0"/>
              </a:rPr>
              <a:t>.</a:t>
            </a:r>
          </a:p>
          <a:p>
            <a:pPr>
              <a:lnSpc>
                <a:spcPts val="2200"/>
              </a:lnSpc>
            </a:pPr>
            <a:endParaRPr lang="en-US" sz="1400" dirty="0">
              <a:solidFill>
                <a:schemeClr val="bg1"/>
              </a:solidFill>
              <a:latin typeface="Knowledge2017 Light" charset="0"/>
              <a:ea typeface="Knowledge2017 Light" charset="0"/>
              <a:cs typeface="Knowledge2017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3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2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3651250"/>
          </a:xfrm>
          <a:solidFill>
            <a:schemeClr val="bg2"/>
          </a:solidFill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  Picture here. Place photo credit on top of picture.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161" y="5253540"/>
            <a:ext cx="5555222" cy="100756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161" y="3874000"/>
            <a:ext cx="10294443" cy="122102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2ED5E8-972F-1149-A6CB-CBE1AC176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569" y="6039661"/>
            <a:ext cx="3002743" cy="90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28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3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5999" cy="6858000"/>
          </a:xfrm>
          <a:solidFill>
            <a:schemeClr val="bg2"/>
          </a:solidFill>
        </p:spPr>
        <p:txBody>
          <a:bodyPr anchor="ctr"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Picture here. Place photo credit </a:t>
            </a:r>
            <a:br>
              <a:rPr lang="en-US"/>
            </a:br>
            <a:r>
              <a:rPr lang="en-US"/>
              <a:t>on top of picture.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7571" y="2243640"/>
            <a:ext cx="5354446" cy="100756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7570" y="250825"/>
            <a:ext cx="5354446" cy="174307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A02420-C789-DD45-89D2-978CE4308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569" y="6039661"/>
            <a:ext cx="3002743" cy="90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7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Thomson Reuters PowerPoint Template Quick Reference Guide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61" y="1054849"/>
            <a:ext cx="10294443" cy="5212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61" y="288088"/>
            <a:ext cx="10294443" cy="428678"/>
          </a:xfrm>
          <a:ln>
            <a:noFill/>
          </a:ln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583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Thomson Reuters PowerPoint Template Quick Reference Guide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61" y="1397001"/>
            <a:ext cx="10294443" cy="48705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71573" y="723900"/>
            <a:ext cx="10296031" cy="266700"/>
          </a:xfrm>
        </p:spPr>
        <p:txBody>
          <a:bodyPr>
            <a:noAutofit/>
          </a:bodyPr>
          <a:lstStyle>
            <a:lvl1pPr marL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61" y="288088"/>
            <a:ext cx="10294443" cy="4286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2125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24" userDrawn="1">
          <p15:clr>
            <a:srgbClr val="C35E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Thomson Reuters PowerPoint Template Quick Reference Guide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61" y="1054849"/>
            <a:ext cx="10294443" cy="5212080"/>
          </a:xfrm>
        </p:spPr>
        <p:txBody>
          <a:bodyPr/>
          <a:lstStyle>
            <a:lvl1pPr marL="914400" indent="-914400">
              <a:spcAft>
                <a:spcPts val="800"/>
              </a:spcAft>
              <a:tabLst>
                <a:tab pos="914400" algn="l"/>
              </a:tabLst>
              <a:defRPr sz="2000"/>
            </a:lvl1pPr>
            <a:lvl2pPr marL="1141413" indent="-227013">
              <a:buFont typeface="Lucida Grande"/>
              <a:buChar char="–"/>
              <a:defRPr sz="1800"/>
            </a:lvl2pPr>
            <a:lvl3pPr marL="1366838" indent="-225425">
              <a:buFont typeface="Arial"/>
              <a:buChar char="•"/>
              <a:defRPr sz="1600"/>
            </a:lvl3pPr>
            <a:lvl4pPr marL="1600200" indent="-228600">
              <a:buFont typeface="Lucida Grande"/>
              <a:buChar char="–"/>
              <a:defRPr sz="1400"/>
            </a:lvl4pPr>
            <a:lvl5pPr marL="1828800" indent="-225425">
              <a:buFont typeface="Arial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161" y="288088"/>
            <a:ext cx="10294443" cy="4286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Thomson Reuters PowerPoint Template Quick Reference Guide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984" y="1833346"/>
            <a:ext cx="10296031" cy="1692275"/>
          </a:xfrm>
        </p:spPr>
        <p:txBody>
          <a:bodyPr anchor="t">
            <a:noAutofit/>
          </a:bodyPr>
          <a:lstStyle>
            <a:lvl1pPr algn="l">
              <a:defRPr sz="3600" b="0" i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30BECD-74AE-B54E-A1F2-9541101E2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016559" y="6325742"/>
            <a:ext cx="1992830" cy="60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99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23" userDrawn="1">
          <p15:clr>
            <a:srgbClr val="C35E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a Ink-Sav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FAFAF"/>
                </a:solidFill>
              </a:defRPr>
            </a:lvl1pPr>
          </a:lstStyle>
          <a:p>
            <a:r>
              <a:rPr lang="en-US"/>
              <a:t>Thomson Reuters PowerPoint Template Quick Reference Guide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FAFAF"/>
                </a:solidFill>
              </a:defRPr>
            </a:lvl1pPr>
          </a:lstStyle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573" y="1828801"/>
            <a:ext cx="10296031" cy="1692275"/>
          </a:xfrm>
        </p:spPr>
        <p:txBody>
          <a:bodyPr anchor="t">
            <a:noAutofit/>
          </a:bodyPr>
          <a:lstStyle>
            <a:lvl1pPr algn="l">
              <a:defRPr sz="3600" b="0" i="0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1611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221" userDrawn="1">
          <p15:clr>
            <a:srgbClr val="C35E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1726" y="6553202"/>
            <a:ext cx="5322686" cy="3047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AFAFAF"/>
                </a:solidFill>
              </a:defRPr>
            </a:lvl1pPr>
          </a:lstStyle>
          <a:p>
            <a:r>
              <a:rPr lang="en-US"/>
              <a:t>Thomson Reuters PowerPoint Template Quick Reference Guide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3161" y="6553201"/>
            <a:ext cx="386796" cy="304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AFAFAF"/>
                </a:solidFill>
              </a:defRPr>
            </a:lvl1pPr>
          </a:lstStyle>
          <a:p>
            <a:fld id="{0A655226-6E4F-8847-85CD-AF95F3D3F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160" y="1054849"/>
            <a:ext cx="10289680" cy="521208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3161" y="288088"/>
            <a:ext cx="11448856" cy="4286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CE2A62-49AC-1F47-85A1-448D46108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016559" y="6325743"/>
            <a:ext cx="1992830" cy="60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9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Tx/>
        <a:buNone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7013" indent="-227013" algn="l" defTabSz="4572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5425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Lucida Grande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7575" indent="-225425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81088" indent="-16351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2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43584" indent="-164592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2"/>
        </a:buClr>
        <a:buFont typeface="Lucida Grande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7" orient="horz" pos="3888" userDrawn="1">
          <p15:clr>
            <a:srgbClr val="5ACBF0"/>
          </p15:clr>
        </p15:guide>
        <p15:guide id="18" orient="horz" pos="228" userDrawn="1">
          <p15:clr>
            <a:srgbClr val="5ACBF0"/>
          </p15:clr>
        </p15:guide>
        <p15:guide id="19" orient="horz" pos="707" userDrawn="1">
          <p15:clr>
            <a:srgbClr val="5ACBF0"/>
          </p15:clr>
        </p15:guide>
        <p15:guide id="20" pos="7447" userDrawn="1">
          <p15:clr>
            <a:srgbClr val="5ACBF0"/>
          </p15:clr>
        </p15:guide>
        <p15:guide id="21" pos="233" userDrawn="1">
          <p15:clr>
            <a:srgbClr val="5ACBF0"/>
          </p15:clr>
        </p15:guide>
        <p15:guide id="22" pos="6720" userDrawn="1">
          <p15:clr>
            <a:srgbClr val="5ACBF0"/>
          </p15:clr>
        </p15:guide>
        <p15:guide id="23" orient="horz" pos="4206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icture containing blur, light&#10;&#10;Description automatically generated">
            <a:extLst>
              <a:ext uri="{FF2B5EF4-FFF2-40B4-BE49-F238E27FC236}">
                <a16:creationId xmlns:a16="http://schemas.microsoft.com/office/drawing/2014/main" id="{7234BE1B-8001-4178-87DC-861A86D87F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5118" r="25118"/>
          <a:stretch>
            <a:fillRect/>
          </a:stretch>
        </p:blipFill>
        <p:spPr>
          <a:xfrm>
            <a:off x="371474" y="151412"/>
            <a:ext cx="4839116" cy="6199576"/>
          </a:xfr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4931" y="3766088"/>
            <a:ext cx="5805597" cy="1557580"/>
          </a:xfrm>
        </p:spPr>
        <p:txBody>
          <a:bodyPr/>
          <a:lstStyle/>
          <a:p>
            <a:r>
              <a:rPr lang="en-US" dirty="0"/>
              <a:t>Kelly Coombes</a:t>
            </a:r>
          </a:p>
          <a:p>
            <a:r>
              <a:rPr lang="en-US" dirty="0"/>
              <a:t>Thomson Reuters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4930" y="519193"/>
            <a:ext cx="5805596" cy="2572719"/>
          </a:xfrm>
        </p:spPr>
        <p:txBody>
          <a:bodyPr/>
          <a:lstStyle/>
          <a:p>
            <a:br>
              <a:rPr lang="en-GB" b="1" dirty="0"/>
            </a:br>
            <a:r>
              <a:rPr lang="en-GB" b="1" dirty="0"/>
              <a:t>MTD is coming</a:t>
            </a:r>
            <a:br>
              <a:rPr lang="en-US" dirty="0"/>
            </a:br>
            <a:r>
              <a:rPr lang="en-US" sz="2800" b="1" dirty="0"/>
              <a:t>(Definitely this time)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1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C4633-6B44-4773-906D-04ACEE036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61" y="1006867"/>
            <a:ext cx="10294443" cy="5563045"/>
          </a:xfrm>
        </p:spPr>
        <p:txBody>
          <a:bodyPr>
            <a:normAutofit/>
          </a:bodyPr>
          <a:lstStyle/>
          <a:p>
            <a:r>
              <a:rPr lang="en-GB" sz="2000" b="1" dirty="0"/>
              <a:t>Break clients into three categories</a:t>
            </a:r>
          </a:p>
          <a:p>
            <a:pPr marL="684213" lvl="1" indent="-457200"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</a:rPr>
              <a:t>VAT Registered traders </a:t>
            </a:r>
            <a:r>
              <a:rPr lang="en-GB" sz="1800" dirty="0"/>
              <a:t>– already doing digital recordkeeping</a:t>
            </a:r>
          </a:p>
          <a:p>
            <a:pPr marL="684213" lvl="1" indent="-457200"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</a:rPr>
              <a:t>Non-VAT Registered traders</a:t>
            </a:r>
          </a:p>
          <a:p>
            <a:pPr marL="684213" lvl="1" indent="-457200"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</a:rPr>
              <a:t>Landlords</a:t>
            </a:r>
          </a:p>
          <a:p>
            <a:pPr marL="684213" lvl="1" indent="-457200">
              <a:buFont typeface="+mj-lt"/>
              <a:buAutoNum type="arabicPeriod"/>
            </a:pPr>
            <a:endParaRPr lang="en-GB" dirty="0">
              <a:solidFill>
                <a:schemeClr val="tx2"/>
              </a:solidFill>
            </a:endParaRPr>
          </a:p>
          <a:p>
            <a:r>
              <a:rPr lang="en-GB" sz="2000" b="1" dirty="0"/>
              <a:t>Assess client ability and needs</a:t>
            </a:r>
          </a:p>
          <a:p>
            <a:pPr marL="569913" lvl="1" indent="-342900"/>
            <a:r>
              <a:rPr lang="en-GB" sz="1800" dirty="0">
                <a:solidFill>
                  <a:schemeClr val="tx2"/>
                </a:solidFill>
              </a:rPr>
              <a:t>Which software is suitable</a:t>
            </a:r>
          </a:p>
          <a:p>
            <a:pPr marL="569913" lvl="1" indent="-342900"/>
            <a:r>
              <a:rPr lang="en-GB" sz="1800" dirty="0">
                <a:solidFill>
                  <a:schemeClr val="tx2"/>
                </a:solidFill>
              </a:rPr>
              <a:t>Will they require bookkeeping service</a:t>
            </a:r>
          </a:p>
          <a:p>
            <a:pPr lvl="1" indent="0"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lvl="1" indent="0">
              <a:spcAft>
                <a:spcPts val="1000"/>
              </a:spcAft>
              <a:buNone/>
            </a:pPr>
            <a:r>
              <a:rPr lang="en-GB" b="1" dirty="0"/>
              <a:t>Define your service packages</a:t>
            </a:r>
          </a:p>
          <a:p>
            <a:pPr marL="684213" lvl="1" indent="-457200"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</a:rPr>
              <a:t>Client collects and file</a:t>
            </a:r>
          </a:p>
          <a:p>
            <a:pPr marL="684213" lvl="1" indent="-457200"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</a:rPr>
              <a:t>Client collects data, you file</a:t>
            </a:r>
          </a:p>
          <a:p>
            <a:pPr marL="684213" lvl="1" indent="-457200">
              <a:buFont typeface="+mj-lt"/>
              <a:buAutoNum type="arabicPeriod"/>
            </a:pPr>
            <a:r>
              <a:rPr lang="en-GB" sz="1800" dirty="0">
                <a:solidFill>
                  <a:schemeClr val="tx2"/>
                </a:solidFill>
              </a:rPr>
              <a:t>Client sends all data, you log, review and file</a:t>
            </a:r>
            <a:endParaRPr lang="en-GB" sz="1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AA003D-35AF-4C73-8E75-18D8F3ECB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Identify and categorise clients</a:t>
            </a:r>
          </a:p>
        </p:txBody>
      </p:sp>
    </p:spTree>
    <p:extLst>
      <p:ext uri="{BB962C8B-B14F-4D97-AF65-F5344CB8AC3E}">
        <p14:creationId xmlns:p14="http://schemas.microsoft.com/office/powerpoint/2010/main" val="198626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CDDD0-427F-4485-9F16-22E1C069504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Social Media</a:t>
            </a:r>
          </a:p>
          <a:p>
            <a:pPr marL="684213" lvl="1" indent="-457200"/>
            <a:r>
              <a:rPr lang="en-GB" sz="1800" dirty="0">
                <a:solidFill>
                  <a:schemeClr val="tx2"/>
                </a:solidFill>
              </a:rPr>
              <a:t>Use social media to highlight key points</a:t>
            </a:r>
          </a:p>
          <a:p>
            <a:pPr marL="684213" lvl="1" indent="-457200"/>
            <a:r>
              <a:rPr lang="en-GB" sz="1800" dirty="0">
                <a:solidFill>
                  <a:schemeClr val="tx2"/>
                </a:solidFill>
              </a:rPr>
              <a:t>Pose questions that you can answer on your website</a:t>
            </a:r>
          </a:p>
          <a:p>
            <a:pPr marL="684213" lvl="1" indent="-457200"/>
            <a:r>
              <a:rPr lang="en-GB" sz="1800" dirty="0">
                <a:solidFill>
                  <a:schemeClr val="tx2"/>
                </a:solidFill>
              </a:rPr>
              <a:t>Encourage clients and prospects to contact you</a:t>
            </a:r>
          </a:p>
          <a:p>
            <a:pPr marL="684213" lvl="1" indent="-457200"/>
            <a:r>
              <a:rPr lang="en-GB" sz="1800" dirty="0">
                <a:solidFill>
                  <a:schemeClr val="tx2"/>
                </a:solidFill>
              </a:rPr>
              <a:t>Position yourself as MTD ready</a:t>
            </a:r>
          </a:p>
          <a:p>
            <a:pPr marL="684213" lvl="1" indent="-457200">
              <a:buFont typeface="+mj-lt"/>
              <a:buAutoNum type="arabicPeriod"/>
            </a:pPr>
            <a:endParaRPr lang="en-GB" sz="1000" dirty="0">
              <a:solidFill>
                <a:schemeClr val="tx2"/>
              </a:solidFill>
            </a:endParaRPr>
          </a:p>
          <a:p>
            <a:pPr marL="0" lvl="1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en-GB" b="1" dirty="0"/>
              <a:t>Regular touch points</a:t>
            </a:r>
          </a:p>
          <a:p>
            <a:pPr marL="684213" lvl="1" indent="-457200"/>
            <a:r>
              <a:rPr lang="en-GB" sz="1800" dirty="0">
                <a:solidFill>
                  <a:schemeClr val="tx2"/>
                </a:solidFill>
              </a:rPr>
              <a:t>Discuss in client meetings, telephone calls etc. </a:t>
            </a:r>
          </a:p>
          <a:p>
            <a:pPr marL="684213" lvl="1" indent="-457200"/>
            <a:r>
              <a:rPr lang="en-GB" sz="1800" dirty="0">
                <a:solidFill>
                  <a:schemeClr val="tx2"/>
                </a:solidFill>
              </a:rPr>
              <a:t>Have printouts or leaflets you can hand out</a:t>
            </a:r>
          </a:p>
          <a:p>
            <a:pPr marL="684213" lvl="1" indent="-457200"/>
            <a:r>
              <a:rPr lang="en-GB" sz="1800" dirty="0">
                <a:solidFill>
                  <a:schemeClr val="tx2"/>
                </a:solidFill>
              </a:rPr>
              <a:t>Add details or hooks in your email signatures</a:t>
            </a:r>
            <a:endParaRPr lang="en-GB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C4633-6B44-4773-906D-04ACEE036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984" y="1054849"/>
            <a:ext cx="5483065" cy="5212080"/>
          </a:xfrm>
        </p:spPr>
        <p:txBody>
          <a:bodyPr>
            <a:noAutofit/>
          </a:bodyPr>
          <a:lstStyle/>
          <a:p>
            <a:r>
              <a:rPr lang="en-GB" sz="2000" b="1" dirty="0"/>
              <a:t>Website</a:t>
            </a:r>
          </a:p>
          <a:p>
            <a:pPr marL="569913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</a:rPr>
              <a:t>Dedicated MTD page</a:t>
            </a:r>
          </a:p>
          <a:p>
            <a:pPr marL="569913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</a:rPr>
              <a:t>Factsheets and FAQ</a:t>
            </a:r>
          </a:p>
          <a:p>
            <a:pPr marL="569913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2"/>
                </a:solidFill>
              </a:rPr>
              <a:t>Short videos</a:t>
            </a:r>
          </a:p>
          <a:p>
            <a:endParaRPr lang="en-GB" sz="2000" b="1" dirty="0"/>
          </a:p>
          <a:p>
            <a:r>
              <a:rPr lang="en-GB" sz="2000" b="1" dirty="0"/>
              <a:t>Client Communications</a:t>
            </a:r>
          </a:p>
          <a:p>
            <a:pPr marL="684213" lvl="1" indent="-457200"/>
            <a:r>
              <a:rPr lang="en-GB" sz="1800" dirty="0">
                <a:solidFill>
                  <a:schemeClr val="tx2"/>
                </a:solidFill>
              </a:rPr>
              <a:t>Series of communications that can be sent regularly</a:t>
            </a:r>
          </a:p>
          <a:p>
            <a:pPr marL="684213" lvl="1" indent="-457200"/>
            <a:r>
              <a:rPr lang="en-GB" sz="1800" dirty="0">
                <a:solidFill>
                  <a:schemeClr val="tx2"/>
                </a:solidFill>
              </a:rPr>
              <a:t>Be clear on the impact to them</a:t>
            </a:r>
          </a:p>
          <a:p>
            <a:pPr marL="684213" lvl="1" indent="-457200"/>
            <a:r>
              <a:rPr lang="en-GB" sz="1800" dirty="0">
                <a:solidFill>
                  <a:schemeClr val="tx2"/>
                </a:solidFill>
              </a:rPr>
              <a:t>Cover requirements, their responsibilities, your responsibilities, how you can help</a:t>
            </a:r>
          </a:p>
          <a:p>
            <a:pPr marL="684213" lvl="1" indent="-457200">
              <a:buFont typeface="+mj-lt"/>
              <a:buAutoNum type="arabicPeriod"/>
            </a:pPr>
            <a:endParaRPr lang="en-GB" sz="1000" dirty="0">
              <a:solidFill>
                <a:schemeClr val="tx2"/>
              </a:solidFill>
            </a:endParaRPr>
          </a:p>
          <a:p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AA003D-35AF-4C73-8E75-18D8F3ECB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Client engagement and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4293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C4633-6B44-4773-906D-04ACEE036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61" y="965771"/>
            <a:ext cx="10294443" cy="5604141"/>
          </a:xfrm>
        </p:spPr>
        <p:txBody>
          <a:bodyPr>
            <a:noAutofit/>
          </a:bodyPr>
          <a:lstStyle/>
          <a:p>
            <a:r>
              <a:rPr lang="en-GB" sz="2000" b="1" dirty="0"/>
              <a:t>Choose the right technology</a:t>
            </a:r>
          </a:p>
          <a:p>
            <a:pPr marL="684213" lvl="1" indent="-457200"/>
            <a:r>
              <a:rPr lang="en-GB" sz="1800" dirty="0">
                <a:solidFill>
                  <a:schemeClr val="tx2"/>
                </a:solidFill>
              </a:rPr>
              <a:t>Use client categories and service proposition, map tech requirements</a:t>
            </a:r>
          </a:p>
          <a:p>
            <a:pPr marL="684213" lvl="1" indent="-457200"/>
            <a:r>
              <a:rPr lang="en-GB" sz="1800" dirty="0">
                <a:solidFill>
                  <a:schemeClr val="tx2"/>
                </a:solidFill>
              </a:rPr>
              <a:t>Look beyond recordkeeping (invoicing, bank feeds, etc.)</a:t>
            </a:r>
          </a:p>
          <a:p>
            <a:pPr marL="684213" lvl="1" indent="-457200">
              <a:buFont typeface="+mj-lt"/>
              <a:buAutoNum type="arabicPeriod"/>
            </a:pPr>
            <a:endParaRPr lang="en-GB" sz="1050" dirty="0">
              <a:solidFill>
                <a:schemeClr val="tx2"/>
              </a:solidFill>
            </a:endParaRPr>
          </a:p>
          <a:p>
            <a:r>
              <a:rPr lang="en-GB" sz="2000" b="1" dirty="0"/>
              <a:t>Identify small selection of products</a:t>
            </a:r>
          </a:p>
          <a:p>
            <a:pPr marL="684213" lvl="1" indent="-457200"/>
            <a:r>
              <a:rPr lang="en-GB" sz="1800" dirty="0">
                <a:solidFill>
                  <a:schemeClr val="tx2"/>
                </a:solidFill>
              </a:rPr>
              <a:t>Simple transaction recorders</a:t>
            </a:r>
          </a:p>
          <a:p>
            <a:pPr marL="684213" lvl="1" indent="-457200"/>
            <a:r>
              <a:rPr lang="en-GB" sz="1800" dirty="0">
                <a:solidFill>
                  <a:schemeClr val="tx2"/>
                </a:solidFill>
              </a:rPr>
              <a:t>More sophisticated data collection tools</a:t>
            </a:r>
          </a:p>
          <a:p>
            <a:pPr marL="684213" lvl="1" indent="-457200"/>
            <a:r>
              <a:rPr lang="en-GB" sz="1800" dirty="0">
                <a:solidFill>
                  <a:schemeClr val="tx2"/>
                </a:solidFill>
              </a:rPr>
              <a:t>Simple bookkeeping</a:t>
            </a:r>
          </a:p>
          <a:p>
            <a:pPr marL="684213" lvl="1" indent="-457200">
              <a:buFont typeface="+mj-lt"/>
              <a:buAutoNum type="arabicPeriod"/>
            </a:pPr>
            <a:endParaRPr lang="en-GB" sz="1000" dirty="0">
              <a:solidFill>
                <a:schemeClr val="tx2"/>
              </a:solidFill>
            </a:endParaRPr>
          </a:p>
          <a:p>
            <a:pPr marL="0" lvl="1" indent="0">
              <a:lnSpc>
                <a:spcPct val="110000"/>
              </a:lnSpc>
              <a:spcAft>
                <a:spcPts val="1000"/>
              </a:spcAft>
              <a:buNone/>
            </a:pPr>
            <a:r>
              <a:rPr lang="en-GB" b="1" dirty="0"/>
              <a:t>Approach – who, what, when, how? </a:t>
            </a:r>
          </a:p>
          <a:p>
            <a:pPr marL="684213" lvl="1" indent="-457200"/>
            <a:r>
              <a:rPr lang="en-GB" sz="1800" dirty="0">
                <a:solidFill>
                  <a:schemeClr val="tx2"/>
                </a:solidFill>
              </a:rPr>
              <a:t>Map out recommended solution for each client</a:t>
            </a:r>
          </a:p>
          <a:p>
            <a:pPr marL="684213" lvl="1" indent="-457200"/>
            <a:r>
              <a:rPr lang="en-GB" sz="1800" dirty="0">
                <a:solidFill>
                  <a:schemeClr val="tx2"/>
                </a:solidFill>
              </a:rPr>
              <a:t>Set time frame for contacting clients</a:t>
            </a:r>
          </a:p>
          <a:p>
            <a:pPr marL="684213" lvl="1" indent="-457200"/>
            <a:r>
              <a:rPr lang="en-GB" sz="1800" dirty="0">
                <a:solidFill>
                  <a:schemeClr val="tx2"/>
                </a:solidFill>
              </a:rPr>
              <a:t>Agree timeframe with client in which to move to compliant software or service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AA003D-35AF-4C73-8E75-18D8F3ECB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Choose technology solutions</a:t>
            </a:r>
          </a:p>
        </p:txBody>
      </p:sp>
    </p:spTree>
    <p:extLst>
      <p:ext uri="{BB962C8B-B14F-4D97-AF65-F5344CB8AC3E}">
        <p14:creationId xmlns:p14="http://schemas.microsoft.com/office/powerpoint/2010/main" val="216974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AC924-E443-430C-9E1B-9AA977228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943" y="3914045"/>
            <a:ext cx="7146347" cy="850396"/>
          </a:xfrm>
        </p:spPr>
        <p:txBody>
          <a:bodyPr/>
          <a:lstStyle/>
          <a:p>
            <a:r>
              <a:rPr lang="en-GB" b="1" dirty="0"/>
              <a:t>Thank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26F2AF-64EE-4D82-9F99-3EEC4D37D8DD}"/>
              </a:ext>
            </a:extLst>
          </p:cNvPr>
          <p:cNvSpPr/>
          <p:nvPr/>
        </p:nvSpPr>
        <p:spPr>
          <a:xfrm>
            <a:off x="0" y="1537855"/>
            <a:ext cx="12192000" cy="282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48AE29-BC7E-4155-96A4-BAD5867A17B9}"/>
              </a:ext>
            </a:extLst>
          </p:cNvPr>
          <p:cNvSpPr/>
          <p:nvPr/>
        </p:nvSpPr>
        <p:spPr>
          <a:xfrm>
            <a:off x="0" y="0"/>
            <a:ext cx="3940233" cy="6858000"/>
          </a:xfrm>
          <a:prstGeom prst="rect">
            <a:avLst/>
          </a:prstGeom>
          <a:solidFill>
            <a:srgbClr val="FA64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B276DF-4872-43C5-85E0-2CDEC13360AC}"/>
              </a:ext>
            </a:extLst>
          </p:cNvPr>
          <p:cNvSpPr txBox="1"/>
          <p:nvPr/>
        </p:nvSpPr>
        <p:spPr>
          <a:xfrm>
            <a:off x="365760" y="4418867"/>
            <a:ext cx="305908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Knowledge2017" panose="020B0506000000020004" pitchFamily="34" charset="0"/>
              </a:rPr>
              <a:t>Kelly Coombes</a:t>
            </a:r>
          </a:p>
          <a:p>
            <a:r>
              <a:rPr lang="en-GB" sz="2000" b="1" dirty="0">
                <a:solidFill>
                  <a:schemeClr val="bg1"/>
                </a:solidFill>
                <a:latin typeface="Knowledge2017" panose="020B0506000000020004" pitchFamily="34" charset="0"/>
              </a:rPr>
              <a:t>CTA, ATT</a:t>
            </a:r>
          </a:p>
          <a:p>
            <a:r>
              <a:rPr lang="en-GB" sz="2400" b="1" dirty="0">
                <a:solidFill>
                  <a:schemeClr val="bg1"/>
                </a:solidFill>
                <a:latin typeface="Knowledge2017" panose="020B0506000000020004" pitchFamily="34" charset="0"/>
              </a:rPr>
              <a:t>Tax Product Manager @ Thomson Reuters</a:t>
            </a:r>
          </a:p>
          <a:p>
            <a:endParaRPr lang="en-GB" sz="2400" b="1" dirty="0">
              <a:solidFill>
                <a:schemeClr val="bg1"/>
              </a:solidFill>
              <a:latin typeface="Knowledge2017" panose="020B0506000000020004" pitchFamily="34" charset="0"/>
            </a:endParaRPr>
          </a:p>
          <a:p>
            <a:endParaRPr lang="en-GB" sz="2400" b="1" dirty="0">
              <a:solidFill>
                <a:schemeClr val="bg1"/>
              </a:solidFill>
              <a:latin typeface="Knowledge2017" panose="020B0506000000020004" pitchFamily="34" charset="0"/>
            </a:endParaRPr>
          </a:p>
          <a:p>
            <a:r>
              <a:rPr lang="en-GB" sz="2400" b="1" dirty="0">
                <a:solidFill>
                  <a:schemeClr val="bg1"/>
                </a:solidFill>
                <a:latin typeface="Knowledge2017" panose="020B0506000000020004" pitchFamily="34" charset="0"/>
              </a:rPr>
              <a:t> </a:t>
            </a:r>
            <a:endParaRPr lang="en-GB" sz="2000" b="1" dirty="0">
              <a:solidFill>
                <a:schemeClr val="bg1"/>
              </a:solidFill>
              <a:latin typeface="Knowledge2017" panose="020B0506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47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AC924-E443-430C-9E1B-9AA977228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7927" y="601886"/>
            <a:ext cx="7146347" cy="850396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280CD-DBF4-44A4-8521-DBC864DD5E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7928" y="2097088"/>
            <a:ext cx="7146348" cy="353695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Worked in tax for 9 years</a:t>
            </a:r>
          </a:p>
          <a:p>
            <a:pPr marL="623888" lvl="1" indent="-285750">
              <a:spcBef>
                <a:spcPts val="1000"/>
              </a:spcBef>
            </a:pPr>
            <a:r>
              <a:rPr lang="en-GB" sz="2000" b="1" dirty="0">
                <a:solidFill>
                  <a:srgbClr val="4D4D4D"/>
                </a:solidFill>
                <a:latin typeface="Knowledge2017" panose="020B0506000000020004" pitchFamily="34" charset="0"/>
              </a:rPr>
              <a:t>7 </a:t>
            </a:r>
            <a:r>
              <a:rPr lang="en-GB" b="1" dirty="0">
                <a:solidFill>
                  <a:srgbClr val="4D4D4D"/>
                </a:solidFill>
                <a:latin typeface="Knowledge2017" panose="020B0506000000020004" pitchFamily="34" charset="0"/>
              </a:rPr>
              <a:t>y</a:t>
            </a:r>
            <a:r>
              <a:rPr lang="en-GB" sz="2000" b="1" dirty="0">
                <a:solidFill>
                  <a:srgbClr val="4D4D4D"/>
                </a:solidFill>
                <a:latin typeface="Knowledge2017" panose="020B0506000000020004" pitchFamily="34" charset="0"/>
              </a:rPr>
              <a:t>ears in Practice</a:t>
            </a:r>
          </a:p>
          <a:p>
            <a:pPr marL="623888" lvl="1" indent="-285750">
              <a:spcBef>
                <a:spcPts val="1000"/>
              </a:spcBef>
            </a:pPr>
            <a:r>
              <a:rPr lang="en-GB" sz="2000" b="1" dirty="0">
                <a:solidFill>
                  <a:srgbClr val="4D4D4D"/>
                </a:solidFill>
                <a:latin typeface="Knowledge2017" panose="020B0506000000020004" pitchFamily="34" charset="0"/>
              </a:rPr>
              <a:t>2 years for Thomson Reuters (</a:t>
            </a:r>
            <a:r>
              <a:rPr lang="en-GB" sz="2000" b="1" dirty="0" err="1">
                <a:solidFill>
                  <a:srgbClr val="4D4D4D"/>
                </a:solidFill>
                <a:latin typeface="Knowledge2017" panose="020B0506000000020004" pitchFamily="34" charset="0"/>
              </a:rPr>
              <a:t>Digita</a:t>
            </a:r>
            <a:r>
              <a:rPr lang="en-GB" sz="2000" b="1" dirty="0">
                <a:solidFill>
                  <a:srgbClr val="4D4D4D"/>
                </a:solidFill>
                <a:latin typeface="Knowledge2017" panose="020B0506000000020004" pitchFamily="34" charset="0"/>
              </a:rPr>
              <a:t>/Onvio)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Tax Product Manager ensuring Thomson Reuters’ personal tax products are compliant and meet user needs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26F2AF-64EE-4D82-9F99-3EEC4D37D8DD}"/>
              </a:ext>
            </a:extLst>
          </p:cNvPr>
          <p:cNvSpPr/>
          <p:nvPr/>
        </p:nvSpPr>
        <p:spPr>
          <a:xfrm>
            <a:off x="0" y="1537855"/>
            <a:ext cx="12192000" cy="282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48AE29-BC7E-4155-96A4-BAD5867A17B9}"/>
              </a:ext>
            </a:extLst>
          </p:cNvPr>
          <p:cNvSpPr/>
          <p:nvPr/>
        </p:nvSpPr>
        <p:spPr>
          <a:xfrm>
            <a:off x="0" y="0"/>
            <a:ext cx="3940233" cy="6858000"/>
          </a:xfrm>
          <a:prstGeom prst="rect">
            <a:avLst/>
          </a:prstGeom>
          <a:solidFill>
            <a:srgbClr val="FA64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06ABA5-FC06-4AE7-8489-3400CA19D679}"/>
              </a:ext>
            </a:extLst>
          </p:cNvPr>
          <p:cNvSpPr txBox="1"/>
          <p:nvPr/>
        </p:nvSpPr>
        <p:spPr>
          <a:xfrm>
            <a:off x="92364" y="4418867"/>
            <a:ext cx="369454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Knowledge2017" panose="020B0506000000020004" pitchFamily="34" charset="0"/>
              </a:rPr>
              <a:t>Kelly Coombes</a:t>
            </a:r>
          </a:p>
          <a:p>
            <a:r>
              <a:rPr lang="en-GB" sz="2000" b="1" dirty="0">
                <a:solidFill>
                  <a:schemeClr val="bg1"/>
                </a:solidFill>
                <a:latin typeface="Knowledge2017" panose="020B0506000000020004" pitchFamily="34" charset="0"/>
              </a:rPr>
              <a:t>CTA, ATT</a:t>
            </a:r>
          </a:p>
          <a:p>
            <a:r>
              <a:rPr lang="en-GB" sz="2400" b="1" dirty="0">
                <a:solidFill>
                  <a:schemeClr val="bg1"/>
                </a:solidFill>
                <a:latin typeface="Knowledge2017" panose="020B0506000000020004" pitchFamily="34" charset="0"/>
              </a:rPr>
              <a:t>Tax Product Manager @ Thomson Reuters</a:t>
            </a:r>
          </a:p>
        </p:txBody>
      </p:sp>
      <p:pic>
        <p:nvPicPr>
          <p:cNvPr id="9" name="Picture 8" descr="A picture containing person, wall, indoor, glasses&#10;&#10;Description automatically generated">
            <a:extLst>
              <a:ext uri="{FF2B5EF4-FFF2-40B4-BE49-F238E27FC236}">
                <a16:creationId xmlns:a16="http://schemas.microsoft.com/office/drawing/2014/main" id="{EA2FB8FF-9837-4A7E-B11D-871E79A20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60" y="1503778"/>
            <a:ext cx="2209392" cy="220939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0074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8404B3CE-1194-4ACB-9699-ACE0F2B39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61" y="332809"/>
            <a:ext cx="9142817" cy="618536"/>
          </a:xfrm>
        </p:spPr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AC1CF4-850A-4537-9540-BE327A7BA5FB}"/>
              </a:ext>
            </a:extLst>
          </p:cNvPr>
          <p:cNvSpPr txBox="1"/>
          <p:nvPr/>
        </p:nvSpPr>
        <p:spPr>
          <a:xfrm>
            <a:off x="373161" y="1514764"/>
            <a:ext cx="7662475" cy="300181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Re-cap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Reminder of timeline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Pilot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Next steps</a:t>
            </a:r>
          </a:p>
          <a:p>
            <a:endParaRPr lang="en-GB" sz="1400" dirty="0" err="1"/>
          </a:p>
        </p:txBody>
      </p:sp>
    </p:spTree>
    <p:extLst>
      <p:ext uri="{BB962C8B-B14F-4D97-AF65-F5344CB8AC3E}">
        <p14:creationId xmlns:p14="http://schemas.microsoft.com/office/powerpoint/2010/main" val="20916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C4633-6B44-4773-906D-04ACEE036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What</a:t>
            </a:r>
          </a:p>
          <a:p>
            <a:pPr marL="569913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Digital recordkeeping of mandated data (trading &amp; rental income &amp; expenses)</a:t>
            </a:r>
          </a:p>
          <a:p>
            <a:pPr marL="569913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Submission (categorised totalled) mandated data required quarterly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dirty="0"/>
              <a:t>Quarters based on tax year (5 July, 5 October, 5 January, 5 April), or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GB" dirty="0"/>
              <a:t>Elect month end (30 June, 30 September, 31 December, 31 March)</a:t>
            </a:r>
          </a:p>
          <a:p>
            <a:pPr marL="569913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Non-mandated data annually, and sign off tax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Who</a:t>
            </a:r>
          </a:p>
          <a:p>
            <a:pPr marL="569913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Individuals mandated income/turnover over £10,000</a:t>
            </a:r>
          </a:p>
          <a:p>
            <a:pPr marL="569913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Partnerships (individual partners only) mandated income/turnover over £10,000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Other aspects</a:t>
            </a:r>
          </a:p>
          <a:p>
            <a:pPr marL="569913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Personal Tax Account</a:t>
            </a:r>
          </a:p>
          <a:p>
            <a:pPr marL="569913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Remove the need for self-assessment tax return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AA003D-35AF-4C73-8E75-18D8F3ECB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MTD – Re-cap</a:t>
            </a:r>
          </a:p>
        </p:txBody>
      </p:sp>
    </p:spTree>
    <p:extLst>
      <p:ext uri="{BB962C8B-B14F-4D97-AF65-F5344CB8AC3E}">
        <p14:creationId xmlns:p14="http://schemas.microsoft.com/office/powerpoint/2010/main" val="327589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AA003D-35AF-4C73-8E75-18D8F3ECB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MTD – Timeline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B0D66F-122B-4F16-8B84-3EA3684534B3}"/>
              </a:ext>
            </a:extLst>
          </p:cNvPr>
          <p:cNvCxnSpPr/>
          <p:nvPr/>
        </p:nvCxnSpPr>
        <p:spPr>
          <a:xfrm>
            <a:off x="373161" y="3429000"/>
            <a:ext cx="11467857" cy="0"/>
          </a:xfrm>
          <a:prstGeom prst="line">
            <a:avLst/>
          </a:prstGeom>
          <a:ln w="381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06E3163-6F73-4B77-881D-4A7FD8FBEDE6}"/>
              </a:ext>
            </a:extLst>
          </p:cNvPr>
          <p:cNvSpPr/>
          <p:nvPr/>
        </p:nvSpPr>
        <p:spPr>
          <a:xfrm>
            <a:off x="248470" y="3304309"/>
            <a:ext cx="249382" cy="2493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598096-A79B-405F-BA74-906AA1A3F3C9}"/>
              </a:ext>
            </a:extLst>
          </p:cNvPr>
          <p:cNvSpPr/>
          <p:nvPr/>
        </p:nvSpPr>
        <p:spPr>
          <a:xfrm>
            <a:off x="3086920" y="3304309"/>
            <a:ext cx="249382" cy="2493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9A051E4-65A0-4FC7-91A0-B5B47D40BD7D}"/>
              </a:ext>
            </a:extLst>
          </p:cNvPr>
          <p:cNvSpPr/>
          <p:nvPr/>
        </p:nvSpPr>
        <p:spPr>
          <a:xfrm>
            <a:off x="5971309" y="3304309"/>
            <a:ext cx="249382" cy="2493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C4FD8E0-20AC-4522-8FD5-7EE82251A1E8}"/>
              </a:ext>
            </a:extLst>
          </p:cNvPr>
          <p:cNvSpPr/>
          <p:nvPr/>
        </p:nvSpPr>
        <p:spPr>
          <a:xfrm>
            <a:off x="8855698" y="3304309"/>
            <a:ext cx="249382" cy="2493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0EB075-9D55-410A-94D3-4752CCEEB8FD}"/>
              </a:ext>
            </a:extLst>
          </p:cNvPr>
          <p:cNvSpPr/>
          <p:nvPr/>
        </p:nvSpPr>
        <p:spPr>
          <a:xfrm>
            <a:off x="11716327" y="3304309"/>
            <a:ext cx="249382" cy="2493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813071-E859-48EF-B9E7-1735FE044D3E}"/>
              </a:ext>
            </a:extLst>
          </p:cNvPr>
          <p:cNvCxnSpPr>
            <a:cxnSpLocks/>
          </p:cNvCxnSpPr>
          <p:nvPr/>
        </p:nvCxnSpPr>
        <p:spPr>
          <a:xfrm flipV="1">
            <a:off x="373161" y="1066759"/>
            <a:ext cx="22965" cy="2237550"/>
          </a:xfrm>
          <a:prstGeom prst="line">
            <a:avLst/>
          </a:prstGeom>
          <a:ln w="381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0399D2-8755-4062-A672-F5C232D0A9DF}"/>
              </a:ext>
            </a:extLst>
          </p:cNvPr>
          <p:cNvCxnSpPr>
            <a:cxnSpLocks/>
          </p:cNvCxnSpPr>
          <p:nvPr/>
        </p:nvCxnSpPr>
        <p:spPr>
          <a:xfrm flipV="1">
            <a:off x="3207823" y="1958340"/>
            <a:ext cx="13814" cy="1345969"/>
          </a:xfrm>
          <a:prstGeom prst="line">
            <a:avLst/>
          </a:prstGeom>
          <a:ln w="381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B2C5B4-5F77-4A23-8A96-12A1739BB689}"/>
              </a:ext>
            </a:extLst>
          </p:cNvPr>
          <p:cNvCxnSpPr>
            <a:cxnSpLocks/>
          </p:cNvCxnSpPr>
          <p:nvPr/>
        </p:nvCxnSpPr>
        <p:spPr>
          <a:xfrm flipV="1">
            <a:off x="6096000" y="3553693"/>
            <a:ext cx="0" cy="345216"/>
          </a:xfrm>
          <a:prstGeom prst="line">
            <a:avLst/>
          </a:prstGeom>
          <a:ln w="381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2E84F15-F1DD-4DAB-ABD3-7442507B73B2}"/>
              </a:ext>
            </a:extLst>
          </p:cNvPr>
          <p:cNvCxnSpPr>
            <a:cxnSpLocks/>
          </p:cNvCxnSpPr>
          <p:nvPr/>
        </p:nvCxnSpPr>
        <p:spPr>
          <a:xfrm flipV="1">
            <a:off x="8973990" y="3553692"/>
            <a:ext cx="6399" cy="1391282"/>
          </a:xfrm>
          <a:prstGeom prst="line">
            <a:avLst/>
          </a:prstGeom>
          <a:ln w="381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3F2E8D1-3685-4270-95DA-B6086282FD92}"/>
              </a:ext>
            </a:extLst>
          </p:cNvPr>
          <p:cNvCxnSpPr>
            <a:cxnSpLocks/>
          </p:cNvCxnSpPr>
          <p:nvPr/>
        </p:nvCxnSpPr>
        <p:spPr>
          <a:xfrm flipV="1">
            <a:off x="11841018" y="2057400"/>
            <a:ext cx="12798" cy="1246909"/>
          </a:xfrm>
          <a:prstGeom prst="line">
            <a:avLst/>
          </a:prstGeom>
          <a:ln w="381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4CFF0152-7982-44B9-8EE8-A13334470DEF}"/>
              </a:ext>
            </a:extLst>
          </p:cNvPr>
          <p:cNvSpPr/>
          <p:nvPr/>
        </p:nvSpPr>
        <p:spPr>
          <a:xfrm>
            <a:off x="391886" y="1066759"/>
            <a:ext cx="1940548" cy="90169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Pilot</a:t>
            </a: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Phase I</a:t>
            </a: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04C1176D-02E1-4E8F-98A5-6DC9D164479D}"/>
              </a:ext>
            </a:extLst>
          </p:cNvPr>
          <p:cNvSpPr/>
          <p:nvPr/>
        </p:nvSpPr>
        <p:spPr>
          <a:xfrm>
            <a:off x="3213156" y="1930702"/>
            <a:ext cx="1940548" cy="90169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Pilot</a:t>
            </a: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Phase II</a:t>
            </a:r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4D7E1688-03AA-4D07-9EF0-43BA6F54CC24}"/>
              </a:ext>
            </a:extLst>
          </p:cNvPr>
          <p:cNvSpPr/>
          <p:nvPr/>
        </p:nvSpPr>
        <p:spPr>
          <a:xfrm>
            <a:off x="6098775" y="3902070"/>
            <a:ext cx="1940548" cy="90169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Go Live</a:t>
            </a: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Mandated</a:t>
            </a: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Individuals</a:t>
            </a: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A2AAA445-58F6-4B80-B6E5-8297B881FB01}"/>
              </a:ext>
            </a:extLst>
          </p:cNvPr>
          <p:cNvSpPr/>
          <p:nvPr/>
        </p:nvSpPr>
        <p:spPr>
          <a:xfrm>
            <a:off x="8973990" y="4944974"/>
            <a:ext cx="1940548" cy="90169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Go Live</a:t>
            </a: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Mandated</a:t>
            </a: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Partnerships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66E44D9-8002-4576-A229-C9EBD5509453}"/>
              </a:ext>
            </a:extLst>
          </p:cNvPr>
          <p:cNvSpPr/>
          <p:nvPr/>
        </p:nvSpPr>
        <p:spPr>
          <a:xfrm>
            <a:off x="9908951" y="1930702"/>
            <a:ext cx="1945881" cy="9016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Go Live</a:t>
            </a: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Mandated</a:t>
            </a: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Corporates </a:t>
            </a:r>
            <a:r>
              <a:rPr lang="en-GB" sz="1200" b="1" dirty="0">
                <a:solidFill>
                  <a:schemeClr val="tx2"/>
                </a:solidFill>
              </a:rPr>
              <a:t>(TBC)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21FFA2-5C52-41ED-ACB0-80D461D24A20}"/>
              </a:ext>
            </a:extLst>
          </p:cNvPr>
          <p:cNvSpPr txBox="1"/>
          <p:nvPr/>
        </p:nvSpPr>
        <p:spPr>
          <a:xfrm>
            <a:off x="57915" y="3573759"/>
            <a:ext cx="667941" cy="6503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April</a:t>
            </a: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2022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A4E410-04A8-49F1-ACD5-198152B2E6B2}"/>
              </a:ext>
            </a:extLst>
          </p:cNvPr>
          <p:cNvSpPr txBox="1"/>
          <p:nvPr/>
        </p:nvSpPr>
        <p:spPr>
          <a:xfrm>
            <a:off x="2880759" y="3573759"/>
            <a:ext cx="667941" cy="6503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April</a:t>
            </a: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2023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A5A283-C1F8-44F1-81BB-3700F11F7A00}"/>
              </a:ext>
            </a:extLst>
          </p:cNvPr>
          <p:cNvSpPr txBox="1"/>
          <p:nvPr/>
        </p:nvSpPr>
        <p:spPr>
          <a:xfrm>
            <a:off x="5773118" y="2716355"/>
            <a:ext cx="667941" cy="6503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April</a:t>
            </a: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2024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269A5B-9238-4AD8-A6D4-2E3D05AC5B26}"/>
              </a:ext>
            </a:extLst>
          </p:cNvPr>
          <p:cNvSpPr txBox="1"/>
          <p:nvPr/>
        </p:nvSpPr>
        <p:spPr>
          <a:xfrm>
            <a:off x="11507047" y="3573759"/>
            <a:ext cx="667941" cy="6503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April</a:t>
            </a: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2026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DDB8E3C-EA99-44EF-90D3-E0261F655663}"/>
              </a:ext>
            </a:extLst>
          </p:cNvPr>
          <p:cNvSpPr txBox="1"/>
          <p:nvPr/>
        </p:nvSpPr>
        <p:spPr>
          <a:xfrm>
            <a:off x="8633620" y="2716355"/>
            <a:ext cx="667941" cy="6503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April</a:t>
            </a: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2025</a:t>
            </a:r>
          </a:p>
        </p:txBody>
      </p:sp>
      <p:graphicFrame>
        <p:nvGraphicFramePr>
          <p:cNvPr id="44" name="Table 44">
            <a:extLst>
              <a:ext uri="{FF2B5EF4-FFF2-40B4-BE49-F238E27FC236}">
                <a16:creationId xmlns:a16="http://schemas.microsoft.com/office/drawing/2014/main" id="{06B88F94-9AFB-4A8A-B332-20111C260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72494"/>
              </p:ext>
            </p:extLst>
          </p:nvPr>
        </p:nvGraphicFramePr>
        <p:xfrm>
          <a:off x="379558" y="4396319"/>
          <a:ext cx="539356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780">
                  <a:extLst>
                    <a:ext uri="{9D8B030D-6E8A-4147-A177-3AD203B41FA5}">
                      <a16:colId xmlns:a16="http://schemas.microsoft.com/office/drawing/2014/main" val="3292904419"/>
                    </a:ext>
                  </a:extLst>
                </a:gridCol>
                <a:gridCol w="2696780">
                  <a:extLst>
                    <a:ext uri="{9D8B030D-6E8A-4147-A177-3AD203B41FA5}">
                      <a16:colId xmlns:a16="http://schemas.microsoft.com/office/drawing/2014/main" val="3964673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Phase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Phase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29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Simple mandated income</a:t>
                      </a:r>
                    </a:p>
                    <a:p>
                      <a:r>
                        <a:rPr lang="en-GB" dirty="0"/>
                        <a:t>Building throughout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Testing simple at volume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797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Key focus – end of year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Plus testing niche scenarios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244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136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AA003D-35AF-4C73-8E75-18D8F3ECB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MTD – Stages within pilot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06E3163-6F73-4B77-881D-4A7FD8FBEDE6}"/>
              </a:ext>
            </a:extLst>
          </p:cNvPr>
          <p:cNvSpPr/>
          <p:nvPr/>
        </p:nvSpPr>
        <p:spPr>
          <a:xfrm>
            <a:off x="248470" y="3304309"/>
            <a:ext cx="249382" cy="2493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813071-E859-48EF-B9E7-1735FE044D3E}"/>
              </a:ext>
            </a:extLst>
          </p:cNvPr>
          <p:cNvCxnSpPr>
            <a:cxnSpLocks/>
          </p:cNvCxnSpPr>
          <p:nvPr/>
        </p:nvCxnSpPr>
        <p:spPr>
          <a:xfrm flipV="1">
            <a:off x="373161" y="1066759"/>
            <a:ext cx="22965" cy="2237550"/>
          </a:xfrm>
          <a:prstGeom prst="line">
            <a:avLst/>
          </a:prstGeom>
          <a:ln w="381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4CFF0152-7982-44B9-8EE8-A13334470DEF}"/>
              </a:ext>
            </a:extLst>
          </p:cNvPr>
          <p:cNvSpPr/>
          <p:nvPr/>
        </p:nvSpPr>
        <p:spPr>
          <a:xfrm>
            <a:off x="391886" y="1066759"/>
            <a:ext cx="1940548" cy="90169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Pilot</a:t>
            </a: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Phase 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21FFA2-5C52-41ED-ACB0-80D461D24A20}"/>
              </a:ext>
            </a:extLst>
          </p:cNvPr>
          <p:cNvSpPr txBox="1"/>
          <p:nvPr/>
        </p:nvSpPr>
        <p:spPr>
          <a:xfrm>
            <a:off x="57915" y="3573759"/>
            <a:ext cx="667941" cy="6503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April</a:t>
            </a: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81C3EB-4926-4B41-9428-444C286C5A1D}"/>
              </a:ext>
            </a:extLst>
          </p:cNvPr>
          <p:cNvSpPr txBox="1"/>
          <p:nvPr/>
        </p:nvSpPr>
        <p:spPr>
          <a:xfrm>
            <a:off x="1181802" y="4060288"/>
            <a:ext cx="9153440" cy="287457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GB" sz="2200" dirty="0"/>
              <a:t>Will be split into stages to ensure a smooth onboarding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2"/>
                </a:solidFill>
              </a:rPr>
              <a:t>Stage 1</a:t>
            </a:r>
            <a:r>
              <a:rPr lang="en-GB" sz="2200" dirty="0"/>
              <a:t> - Private</a:t>
            </a:r>
          </a:p>
          <a:p>
            <a:pPr marL="569913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Intensive handholding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2"/>
                </a:solidFill>
              </a:rPr>
              <a:t>Stage 2</a:t>
            </a:r>
            <a:r>
              <a:rPr lang="en-GB" sz="2200" dirty="0"/>
              <a:t> - Controlled</a:t>
            </a:r>
          </a:p>
          <a:p>
            <a:pPr marL="569913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Gradual increase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chemeClr val="tx2"/>
                </a:solidFill>
              </a:rPr>
              <a:t>Stage 3</a:t>
            </a:r>
            <a:r>
              <a:rPr lang="en-GB" sz="2200" dirty="0"/>
              <a:t> – Full Pilot</a:t>
            </a:r>
          </a:p>
          <a:p>
            <a:pPr marL="569913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Replicate go live</a:t>
            </a:r>
          </a:p>
          <a:p>
            <a:endParaRPr lang="en-GB" sz="22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91623F-8CDC-4F1E-B496-1AFA352365E1}"/>
              </a:ext>
            </a:extLst>
          </p:cNvPr>
          <p:cNvCxnSpPr>
            <a:cxnSpLocks/>
          </p:cNvCxnSpPr>
          <p:nvPr/>
        </p:nvCxnSpPr>
        <p:spPr>
          <a:xfrm>
            <a:off x="497852" y="3429000"/>
            <a:ext cx="9626649" cy="0"/>
          </a:xfrm>
          <a:prstGeom prst="line">
            <a:avLst/>
          </a:prstGeom>
          <a:ln w="381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BBABCF3D-6582-45E2-A43A-BE2CF78CCD35}"/>
              </a:ext>
            </a:extLst>
          </p:cNvPr>
          <p:cNvSpPr/>
          <p:nvPr/>
        </p:nvSpPr>
        <p:spPr>
          <a:xfrm>
            <a:off x="5406295" y="3304309"/>
            <a:ext cx="249382" cy="2493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AFFF40-3884-40A9-8F3B-A107873F0E33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5530986" y="1111043"/>
            <a:ext cx="25817" cy="2193266"/>
          </a:xfrm>
          <a:prstGeom prst="line">
            <a:avLst/>
          </a:prstGeom>
          <a:ln w="381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8E8F8B68-2454-4FE0-99DF-0DF64E94BB54}"/>
              </a:ext>
            </a:extLst>
          </p:cNvPr>
          <p:cNvSpPr/>
          <p:nvPr/>
        </p:nvSpPr>
        <p:spPr>
          <a:xfrm>
            <a:off x="5542003" y="1066759"/>
            <a:ext cx="1940548" cy="901691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Pilot</a:t>
            </a: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Phase II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47D30E-2CBB-402F-99FA-F131525F07E5}"/>
              </a:ext>
            </a:extLst>
          </p:cNvPr>
          <p:cNvSpPr txBox="1"/>
          <p:nvPr/>
        </p:nvSpPr>
        <p:spPr>
          <a:xfrm>
            <a:off x="5212014" y="3553691"/>
            <a:ext cx="637944" cy="71022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en-GB" b="1" dirty="0">
                <a:solidFill>
                  <a:schemeClr val="tx2"/>
                </a:solidFill>
              </a:rPr>
              <a:t>April</a:t>
            </a: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029831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5226-6E4F-8847-85CD-AF95F3D3F3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161" y="850219"/>
            <a:ext cx="5301775" cy="4940981"/>
          </a:xfrm>
          <a:prstGeom prst="roundRect">
            <a:avLst>
              <a:gd name="adj" fmla="val 5443"/>
            </a:avLst>
          </a:prstGeom>
          <a:ln w="28575">
            <a:solidFill>
              <a:schemeClr val="tx2"/>
            </a:solidFill>
          </a:ln>
        </p:spPr>
        <p:txBody>
          <a:bodyPr numCol="1">
            <a:normAutofit lnSpcReduction="10000"/>
          </a:bodyPr>
          <a:lstStyle/>
          <a:p>
            <a:r>
              <a:rPr lang="en-US" dirty="0"/>
              <a:t>2022/23 Tax Year reporting of;</a:t>
            </a:r>
          </a:p>
          <a:p>
            <a:pPr marL="442913" indent="-263525">
              <a:buFont typeface="Arial" panose="020B0604020202020204" pitchFamily="34" charset="0"/>
              <a:buChar char="•"/>
            </a:pPr>
            <a:r>
              <a:rPr lang="en-US" dirty="0"/>
              <a:t>Sole trades (inc. multiple sources)</a:t>
            </a:r>
          </a:p>
          <a:p>
            <a:pPr marL="442913" indent="-263525">
              <a:buFont typeface="Arial" panose="020B0604020202020204" pitchFamily="34" charset="0"/>
              <a:buChar char="•"/>
            </a:pPr>
            <a:r>
              <a:rPr lang="en-US" dirty="0"/>
              <a:t>CIS Deductions</a:t>
            </a:r>
          </a:p>
          <a:p>
            <a:pPr marL="442913" indent="-263525">
              <a:buFont typeface="Arial" panose="020B0604020202020204" pitchFamily="34" charset="0"/>
              <a:buChar char="•"/>
            </a:pPr>
            <a:r>
              <a:rPr lang="en-US" dirty="0"/>
              <a:t>Landlords (UK &amp; Foreign)</a:t>
            </a:r>
          </a:p>
          <a:p>
            <a:pPr marL="442913" indent="-263525">
              <a:buFont typeface="Arial" panose="020B0604020202020204" pitchFamily="34" charset="0"/>
              <a:buChar char="•"/>
            </a:pPr>
            <a:r>
              <a:rPr lang="en-US" dirty="0"/>
              <a:t>UK Interest &amp; Dividends</a:t>
            </a:r>
          </a:p>
          <a:p>
            <a:pPr marL="442913" indent="-263525">
              <a:buFont typeface="Arial" panose="020B0604020202020204" pitchFamily="34" charset="0"/>
              <a:buChar char="•"/>
            </a:pPr>
            <a:r>
              <a:rPr lang="en-US" dirty="0"/>
              <a:t>Gift Aid</a:t>
            </a:r>
          </a:p>
          <a:p>
            <a:pPr marL="442913" indent="-263525">
              <a:buFont typeface="Arial" panose="020B0604020202020204" pitchFamily="34" charset="0"/>
              <a:buChar char="•"/>
            </a:pPr>
            <a:r>
              <a:rPr lang="en-US" dirty="0"/>
              <a:t>Employment Income</a:t>
            </a:r>
          </a:p>
          <a:p>
            <a:pPr marL="442913" indent="-263525">
              <a:buFont typeface="Arial" panose="020B0604020202020204" pitchFamily="34" charset="0"/>
              <a:buChar char="•"/>
            </a:pPr>
            <a:r>
              <a:rPr lang="en-US" dirty="0"/>
              <a:t>Pension Contributions</a:t>
            </a:r>
          </a:p>
          <a:p>
            <a:pPr marL="442913" indent="-263525">
              <a:buFont typeface="Arial" panose="020B0604020202020204" pitchFamily="34" charset="0"/>
              <a:buChar char="•"/>
            </a:pPr>
            <a:r>
              <a:rPr lang="en-US" dirty="0"/>
              <a:t>Pension Income</a:t>
            </a:r>
          </a:p>
          <a:p>
            <a:pPr marL="442913" indent="-263525">
              <a:buFont typeface="Arial" panose="020B0604020202020204" pitchFamily="34" charset="0"/>
              <a:buChar char="•"/>
            </a:pPr>
            <a:r>
              <a:rPr lang="en-US" dirty="0"/>
              <a:t>Student Loans</a:t>
            </a:r>
          </a:p>
          <a:p>
            <a:pPr marL="442913" indent="-263525">
              <a:buFont typeface="Arial" panose="020B0604020202020204" pitchFamily="34" charset="0"/>
              <a:buChar char="•"/>
            </a:pPr>
            <a:r>
              <a:rPr lang="en-US" dirty="0"/>
              <a:t>Foreign Income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HMRC Pilot – Anticipated coverage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C5458D9-0F2B-4D08-82CF-EB4468AFE3E8}"/>
              </a:ext>
            </a:extLst>
          </p:cNvPr>
          <p:cNvSpPr/>
          <p:nvPr/>
        </p:nvSpPr>
        <p:spPr>
          <a:xfrm>
            <a:off x="5844620" y="850219"/>
            <a:ext cx="6108568" cy="1907495"/>
          </a:xfrm>
          <a:prstGeom prst="roundRect">
            <a:avLst>
              <a:gd name="adj" fmla="val 5444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400" b="1" dirty="0"/>
              <a:t>In Progress</a:t>
            </a:r>
          </a:p>
          <a:p>
            <a:pPr algn="ctr"/>
            <a:r>
              <a:rPr lang="en-GB" sz="2000" b="1" dirty="0"/>
              <a:t>(or available now in test environment)</a:t>
            </a:r>
          </a:p>
          <a:p>
            <a:pPr algn="ctr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Coding out underpayments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 Repayments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Corrections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4A8CDD-68A0-4F0A-BA42-14A749C03D4A}"/>
              </a:ext>
            </a:extLst>
          </p:cNvPr>
          <p:cNvSpPr/>
          <p:nvPr/>
        </p:nvSpPr>
        <p:spPr>
          <a:xfrm>
            <a:off x="5844620" y="2891167"/>
            <a:ext cx="6108568" cy="2900033"/>
          </a:xfrm>
          <a:prstGeom prst="roundRect">
            <a:avLst>
              <a:gd name="adj" fmla="val 5444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400" b="1" dirty="0"/>
              <a:t>To Follow</a:t>
            </a:r>
          </a:p>
          <a:p>
            <a:pPr algn="ctr"/>
            <a:r>
              <a:rPr lang="en-GB" sz="2000" b="1" dirty="0"/>
              <a:t>(by mandation, date not known)</a:t>
            </a:r>
          </a:p>
          <a:p>
            <a:pPr algn="ctr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Amendments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Residence &amp; Remittance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Trust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Partnership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Lloyds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Minister of Religion</a:t>
            </a:r>
          </a:p>
        </p:txBody>
      </p:sp>
    </p:spTree>
    <p:extLst>
      <p:ext uri="{BB962C8B-B14F-4D97-AF65-F5344CB8AC3E}">
        <p14:creationId xmlns:p14="http://schemas.microsoft.com/office/powerpoint/2010/main" val="53993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8404B3CE-1194-4ACB-9699-ACE0F2B39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04" y="2698637"/>
            <a:ext cx="9142817" cy="618536"/>
          </a:xfrm>
        </p:spPr>
        <p:txBody>
          <a:bodyPr/>
          <a:lstStyle/>
          <a:p>
            <a:r>
              <a:rPr lang="en-US" b="1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6487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C4633-6B44-4773-906D-04ACEE036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61" y="1257300"/>
            <a:ext cx="10294443" cy="5312612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b="1" dirty="0"/>
              <a:t>Identify and categorise clients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GB" b="1" dirty="0"/>
              <a:t>Client engagement and communication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n-GB" b="1" dirty="0"/>
              <a:t>Choose technology solutions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AA003D-35AF-4C73-8E75-18D8F3ECB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MTD – Essential tasks</a:t>
            </a:r>
          </a:p>
        </p:txBody>
      </p:sp>
    </p:spTree>
    <p:extLst>
      <p:ext uri="{BB962C8B-B14F-4D97-AF65-F5344CB8AC3E}">
        <p14:creationId xmlns:p14="http://schemas.microsoft.com/office/powerpoint/2010/main" val="279450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TR_2020">
  <a:themeElements>
    <a:clrScheme name="TR_2020">
      <a:dk1>
        <a:srgbClr val="404040"/>
      </a:dk1>
      <a:lt1>
        <a:srgbClr val="FFFFFF"/>
      </a:lt1>
      <a:dk2>
        <a:srgbClr val="FA6400"/>
      </a:dk2>
      <a:lt2>
        <a:srgbClr val="D0D0D0"/>
      </a:lt2>
      <a:accent1>
        <a:srgbClr val="FA6400"/>
      </a:accent1>
      <a:accent2>
        <a:srgbClr val="3F403F"/>
      </a:accent2>
      <a:accent3>
        <a:srgbClr val="DC4300"/>
      </a:accent3>
      <a:accent4>
        <a:srgbClr val="AEAFAE"/>
      </a:accent4>
      <a:accent5>
        <a:srgbClr val="FFA000"/>
      </a:accent5>
      <a:accent6>
        <a:srgbClr val="666666"/>
      </a:accent6>
      <a:hlink>
        <a:srgbClr val="005DA2"/>
      </a:hlink>
      <a:folHlink>
        <a:srgbClr val="621F95"/>
      </a:folHlink>
    </a:clrScheme>
    <a:fontScheme name="T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>
        <a:no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78ED972-521D-B148-B4F9-2DA4B63C9386}" vid="{86C83830-0834-C645-A6A7-D9062E6D23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3ED2D9C144014EB2FA21FBBC482228" ma:contentTypeVersion="14" ma:contentTypeDescription="Create a new document." ma:contentTypeScope="" ma:versionID="c78895326a840b2d67ee365e80a55dc6">
  <xsd:schema xmlns:xsd="http://www.w3.org/2001/XMLSchema" xmlns:xs="http://www.w3.org/2001/XMLSchema" xmlns:p="http://schemas.microsoft.com/office/2006/metadata/properties" xmlns:ns3="fc3c058d-76ed-4b5c-b192-fa429bd65ce7" xmlns:ns4="25a47d53-44dd-402c-bb73-8d91c6a3f200" targetNamespace="http://schemas.microsoft.com/office/2006/metadata/properties" ma:root="true" ma:fieldsID="917724ce45ff5423863f9982c00c2b7f" ns3:_="" ns4:_="">
    <xsd:import namespace="fc3c058d-76ed-4b5c-b192-fa429bd65ce7"/>
    <xsd:import namespace="25a47d53-44dd-402c-bb73-8d91c6a3f2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Transcrip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3c058d-76ed-4b5c-b192-fa429bd65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Transcript" ma:index="21" nillable="true" ma:displayName="MediaServiceTranscript" ma:hidden="true" ma:internalName="MediaServiceTranscript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a47d53-44dd-402c-bb73-8d91c6a3f20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Transcript xmlns="fc3c058d-76ed-4b5c-b192-fa429bd65ce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3E1713-D8C7-416F-B757-72B6F4E2E4AE}">
  <ds:schemaRefs>
    <ds:schemaRef ds:uri="25a47d53-44dd-402c-bb73-8d91c6a3f200"/>
    <ds:schemaRef ds:uri="fc3c058d-76ed-4b5c-b192-fa429bd65ce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854F1AB-1C34-4482-87B0-CF3CC46536E9}">
  <ds:schemaRefs>
    <ds:schemaRef ds:uri="fc3c058d-76ed-4b5c-b192-fa429bd65ce7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C772FB1-1213-402D-8A4C-5F17736A59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Thomson_Reuters_PPT_Template_2020</Template>
  <TotalTime>2473</TotalTime>
  <Words>640</Words>
  <Application>Microsoft Office PowerPoint</Application>
  <PresentationFormat>Widescreen</PresentationFormat>
  <Paragraphs>172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Knowledge2017</vt:lpstr>
      <vt:lpstr>Knowledge2017 Light</vt:lpstr>
      <vt:lpstr>Knowledge2017 Medium</vt:lpstr>
      <vt:lpstr>Lucida Grande</vt:lpstr>
      <vt:lpstr>TR_2020</vt:lpstr>
      <vt:lpstr> MTD is coming (Definitely this time) </vt:lpstr>
      <vt:lpstr>Introduction</vt:lpstr>
      <vt:lpstr>Agenda</vt:lpstr>
      <vt:lpstr>MTD – Re-cap</vt:lpstr>
      <vt:lpstr>MTD – Timeline</vt:lpstr>
      <vt:lpstr>MTD – Stages within pilot</vt:lpstr>
      <vt:lpstr>HMRC Pilot – Anticipated coverage</vt:lpstr>
      <vt:lpstr>Next steps</vt:lpstr>
      <vt:lpstr>MTD – Essential tasks</vt:lpstr>
      <vt:lpstr>Identify and categorise clients</vt:lpstr>
      <vt:lpstr>Client engagement and communication</vt:lpstr>
      <vt:lpstr>Choose technology solutions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option 1  no picture</dc:title>
  <dc:creator>Dine, Claire (TR Marketing)</dc:creator>
  <cp:lastModifiedBy>Dine, Claire (TR Marketing)</cp:lastModifiedBy>
  <cp:revision>6</cp:revision>
  <dcterms:created xsi:type="dcterms:W3CDTF">2020-09-09T12:18:12Z</dcterms:created>
  <dcterms:modified xsi:type="dcterms:W3CDTF">2022-08-03T14:25:03Z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0x010100213ED2D9C144014EB2FA21FBBC482228</vt:lpwstr>
  </property>
</Properties>
</file>